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624">
          <p15:clr>
            <a:srgbClr val="A4A3A4"/>
          </p15:clr>
        </p15:guide>
        <p15:guide id="3" orient="horz" pos="567">
          <p15:clr>
            <a:srgbClr val="747775"/>
          </p15:clr>
        </p15:guide>
        <p15:guide id="4" orient="horz" pos="1165">
          <p15:clr>
            <a:srgbClr val="747775"/>
          </p15:clr>
        </p15:guide>
        <p15:guide id="5" pos="7087">
          <p15:clr>
            <a:srgbClr val="747775"/>
          </p15:clr>
        </p15:guide>
        <p15:guide id="6" pos="397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33" roundtripDataSignature="AMtx7mghOlaqon0vU1/Hiib+Gg+E5jlB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624"/>
        <p:guide pos="567" orient="horz"/>
        <p:guide pos="1165" orient="horz"/>
        <p:guide pos="7087"/>
        <p:guide pos="3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customschemas.google.com/relationships/presentationmetadata" Target="meta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d172a8ca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d172a8c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d172a8c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1d172a8ca7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e258fb35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1e258fb35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e258fb35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e258fb35a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e258fb35a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1e258fb35a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d172a8c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1d172a8ca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ca5264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1fca52641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0034b8c1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0034b8c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5a5fea7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World Happiness Report </a:t>
            </a: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badanie, które klasyfikuje 146 krajów według tego, jak zadowoleni i szczęśliwi są ich mieszkańcy. Pierwszy raport został wydany w 2012 i z wyłączeniem 2014 roku jest realizowany przez wszystkie lata, do 2022 roku. Korzystając z miar ilościowych, raport analizuje sześć cech jakościowych, aby określić, w jaki sposób wpływają one na szczęście ludności danego kraju. </a:t>
            </a:r>
            <a:b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Happiness Score </a:t>
            </a: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średnia krajowa odpowiedzi na główne pytanie dotyczące oceny życia, zadane w ankiecie Gallupa (Gallup World Poll), na skali 1-10. 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Happiness Score </a:t>
            </a: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jest wyjaśniany następującymi zmiennymi: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PKB na mieszkańca kraju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Oczekiwana długość życia w zdrowiu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Pomoc socjalna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Wolność podejmowania życiowych decyzji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Hojność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Postrzeganie korupcji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289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Courier New"/>
              <a:buChar char="o"/>
            </a:pPr>
            <a:r>
              <a:rPr lang="pl-PL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Dodatkowo, wskaźnik dystopia wyraża teoretyczny naród, dla którego wartości wszystkich sześciu wskaźników są najniższe.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1e5a5fea7b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34b8c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20034b8c1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172a8c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1d172a8ca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1db824d8ae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db824d8ae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1db824d8ae_1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db824d8a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1db824d8ae_1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db824d8a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1db824d8ae_1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d172a8c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1d172a8ca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0034b8d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0034b8d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b824d8ae_1_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1db824d8ae_1_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21db824d8ae_1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1db824d8ae_1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1db824d8ae_1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db824d8ae_1_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1db824d8ae_1_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21db824d8ae_1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1db824d8ae_1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1db824d8ae_1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b824d8ae_1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1db824d8ae_1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21db824d8ae_1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1db824d8ae_1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21db824d8ae_1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b824d8ae_1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1db824d8ae_1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21db824d8ae_1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21db824d8ae_1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1db824d8ae_1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1db824d8ae_1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db824d8ae_1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1db824d8ae_1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21db824d8ae_1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21db824d8ae_1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21db824d8ae_1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21db824d8ae_1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1db824d8ae_1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21db824d8ae_1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db824d8ae_1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1db824d8ae_1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1db824d8ae_1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1db824d8ae_1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db824d8ae_1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1db824d8ae_1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1db824d8ae_1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db824d8ae_1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1db824d8ae_1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1db824d8ae_1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21db824d8ae_1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1db824d8ae_1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1db824d8ae_1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b824d8ae_1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1db824d8ae_1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1db824d8ae_1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21db824d8ae_1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1db824d8ae_1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1db824d8ae_1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b824d8ae_1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1db824d8ae_1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1db824d8ae_1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1db824d8ae_1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1db824d8ae_1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b824d8ae_1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1db824d8ae_1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1db824d8ae_1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1db824d8ae_1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1db824d8ae_1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e258fb35a_2_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1e258fb35a_2_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g21e258fb35a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21e258fb35a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21e258fb35a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e258fb35a_2_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21e258fb35a_2_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g21e258fb35a_2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21e258fb35a_2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21e258fb35a_2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e258fb35a_2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1e258fb35a_2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6" name="Google Shape;176;g21e258fb35a_2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21e258fb35a_2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21e258fb35a_2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e258fb35a_2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21e258fb35a_2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g21e258fb35a_2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g21e258fb35a_2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21e258fb35a_2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21e258fb35a_2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e258fb35a_2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21e258fb35a_2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9" name="Google Shape;189;g21e258fb35a_2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g21e258fb35a_2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1" name="Google Shape;191;g21e258fb35a_2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g21e258fb35a_2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21e258fb35a_2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21e258fb35a_2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e258fb35a_2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21e258fb35a_2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21e258fb35a_2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21e258fb35a_2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e258fb35a_2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21e258fb35a_2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21e258fb35a_2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e258fb35a_2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21e258fb35a_2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7" name="Google Shape;207;g21e258fb35a_2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8" name="Google Shape;208;g21e258fb35a_2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21e258fb35a_2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21e258fb35a_2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e258fb35a_2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21e258fb35a_2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g21e258fb35a_2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5" name="Google Shape;215;g21e258fb35a_2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21e258fb35a_2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21e258fb35a_2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e258fb35a_2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21e258fb35a_2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g21e258fb35a_2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21e258fb35a_2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g21e258fb35a_2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e258fb35a_2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21e258fb35a_2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g21e258fb35a_2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21e258fb35a_2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21e258fb35a_2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db824d8ae_1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21db824d8ae_1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1db824d8ae_1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1db824d8ae_1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1db824d8ae_1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e258fb35a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g21e258fb35a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g21e258fb35a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g21e258fb35a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g21e258fb35a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Norway" TargetMode="External"/><Relationship Id="rId10" Type="http://schemas.openxmlformats.org/officeDocument/2006/relationships/hyperlink" Target="https://en.wikipedia.org/wiki/Sweden" TargetMode="External"/><Relationship Id="rId13" Type="http://schemas.openxmlformats.org/officeDocument/2006/relationships/hyperlink" Target="https://en.wikipedia.org/wiki/New_Zealand" TargetMode="External"/><Relationship Id="rId12" Type="http://schemas.openxmlformats.org/officeDocument/2006/relationships/hyperlink" Target="https://en.wikipedia.org/wiki/Israe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Finland" TargetMode="External"/><Relationship Id="rId9" Type="http://schemas.openxmlformats.org/officeDocument/2006/relationships/hyperlink" Target="https://en.wikipedia.org/wiki/Luxembourg" TargetMode="External"/><Relationship Id="rId14" Type="http://schemas.openxmlformats.org/officeDocument/2006/relationships/hyperlink" Target="https://en.wikipedia.org/wiki/Afghanistan" TargetMode="External"/><Relationship Id="rId5" Type="http://schemas.openxmlformats.org/officeDocument/2006/relationships/hyperlink" Target="https://en.wikipedia.org/wiki/Denmark" TargetMode="External"/><Relationship Id="rId6" Type="http://schemas.openxmlformats.org/officeDocument/2006/relationships/hyperlink" Target="https://en.wikipedia.org/wiki/Iceland" TargetMode="External"/><Relationship Id="rId7" Type="http://schemas.openxmlformats.org/officeDocument/2006/relationships/hyperlink" Target="https://en.wikipedia.org/wiki/Switzerland" TargetMode="External"/><Relationship Id="rId8" Type="http://schemas.openxmlformats.org/officeDocument/2006/relationships/hyperlink" Target="https://en.wikipedia.org/wiki/Netherland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orsal.pl/tagi/polityka" TargetMode="External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 txBox="1"/>
          <p:nvPr/>
        </p:nvSpPr>
        <p:spPr>
          <a:xfrm>
            <a:off x="311475" y="1696600"/>
            <a:ext cx="5275800" cy="4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400">
                <a:solidFill>
                  <a:schemeClr val="accent4"/>
                </a:solidFill>
              </a:rPr>
              <a:t> Bootcamp Data Scientist</a:t>
            </a:r>
            <a:endParaRPr sz="3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accent4"/>
                </a:solidFill>
              </a:rPr>
              <a:t> </a:t>
            </a:r>
            <a:r>
              <a:rPr lang="pl-PL" sz="2500">
                <a:solidFill>
                  <a:schemeClr val="accent4"/>
                </a:solidFill>
              </a:rPr>
              <a:t>11 lutego - 23 lipca 2023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  <a:p>
            <a:pPr indent="-30039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Krzysiek Kulesza</a:t>
            </a:r>
            <a:endParaRPr sz="3200">
              <a:solidFill>
                <a:schemeClr val="accent4"/>
              </a:solidFill>
            </a:endParaRPr>
          </a:p>
          <a:p>
            <a:pPr indent="-30039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Mariusz Lendzioszek</a:t>
            </a:r>
            <a:endParaRPr sz="3200">
              <a:solidFill>
                <a:schemeClr val="accent4"/>
              </a:solidFill>
            </a:endParaRPr>
          </a:p>
          <a:p>
            <a:pPr indent="-30039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Agata Pietrzak</a:t>
            </a:r>
            <a:endParaRPr sz="3200">
              <a:solidFill>
                <a:schemeClr val="accent4"/>
              </a:solidFill>
            </a:endParaRPr>
          </a:p>
          <a:p>
            <a:pPr indent="-30039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Maria Żarnecka-Sitek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527100" y="321250"/>
            <a:ext cx="112902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Jak na przestrzeni lat zmieniał się poziom szczęścia w różnych krajach oraz co wpływało na wyniki?</a:t>
            </a:r>
            <a:endParaRPr sz="33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1d172a8ca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100" y="747600"/>
            <a:ext cx="9285681" cy="58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1d172a8ca7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" y="4176601"/>
            <a:ext cx="3655720" cy="25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1d172a8ca7_0_36"/>
          <p:cNvSpPr txBox="1"/>
          <p:nvPr/>
        </p:nvSpPr>
        <p:spPr>
          <a:xfrm>
            <a:off x="450900" y="64525"/>
            <a:ext cx="11290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317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None/>
            </a:pPr>
            <a:r>
              <a:rPr lang="pl-PL" sz="3000">
                <a:solidFill>
                  <a:schemeClr val="accent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World regional ranking of saddest countries</a:t>
            </a:r>
            <a:endParaRPr sz="3000">
              <a:solidFill>
                <a:schemeClr val="accent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g21d172a8ca7_0_36"/>
          <p:cNvSpPr txBox="1"/>
          <p:nvPr/>
        </p:nvSpPr>
        <p:spPr>
          <a:xfrm>
            <a:off x="2573925" y="662675"/>
            <a:ext cx="336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>
                <a:solidFill>
                  <a:srgbClr val="FF0000"/>
                </a:solidFill>
              </a:rPr>
              <a:t>Where the grass is greener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1d172a8ca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1d172a8ca7_0_41"/>
          <p:cNvSpPr txBox="1"/>
          <p:nvPr/>
        </p:nvSpPr>
        <p:spPr>
          <a:xfrm>
            <a:off x="1138200" y="2629175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Europa przylądkiem szczęścia?</a:t>
            </a:r>
            <a:endParaRPr b="1" sz="31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5" name="Google Shape;315;g21d172a8ca7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e258fb35a_2_7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1e258fb35a_2_75"/>
          <p:cNvSpPr txBox="1"/>
          <p:nvPr>
            <p:ph type="ctrTitle"/>
          </p:nvPr>
        </p:nvSpPr>
        <p:spPr>
          <a:xfrm>
            <a:off x="531053" y="521100"/>
            <a:ext cx="5347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pl-PL" sz="3000">
                <a:latin typeface="Avenir"/>
                <a:ea typeface="Avenir"/>
                <a:cs typeface="Avenir"/>
                <a:sym typeface="Avenir"/>
              </a:rPr>
              <a:t>Szczęście w Unii Europejskiej?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g21e258fb35a_2_75"/>
          <p:cNvSpPr txBox="1"/>
          <p:nvPr>
            <p:ph idx="1" type="subTitle"/>
          </p:nvPr>
        </p:nvSpPr>
        <p:spPr>
          <a:xfrm>
            <a:off x="889570" y="1559510"/>
            <a:ext cx="42519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Ranking przedstawia 10 najszczęśliwszych krajów UE. 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Od 4 lat niezmiennie na pierwszych  miejscach plasują się </a:t>
            </a:r>
            <a:r>
              <a:rPr b="1" lang="pl-PL" sz="1800">
                <a:latin typeface="Avenir"/>
                <a:ea typeface="Avenir"/>
                <a:cs typeface="Avenir"/>
                <a:sym typeface="Avenir"/>
              </a:rPr>
              <a:t>Finlandia</a:t>
            </a: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, następnie </a:t>
            </a:r>
            <a:r>
              <a:rPr b="1" lang="pl-PL" sz="1800">
                <a:latin typeface="Avenir"/>
                <a:ea typeface="Avenir"/>
                <a:cs typeface="Avenir"/>
                <a:sym typeface="Avenir"/>
              </a:rPr>
              <a:t>Dania </a:t>
            </a: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oraz </a:t>
            </a:r>
            <a:r>
              <a:rPr b="1" lang="pl-PL" sz="1800">
                <a:latin typeface="Avenir"/>
                <a:ea typeface="Avenir"/>
                <a:cs typeface="Avenir"/>
                <a:sym typeface="Avenir"/>
              </a:rPr>
              <a:t>Holandia</a:t>
            </a: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Warto jednak zauważyć, że </a:t>
            </a:r>
            <a:r>
              <a:rPr b="1" lang="pl-PL" sz="1800">
                <a:latin typeface="Avenir"/>
                <a:ea typeface="Avenir"/>
                <a:cs typeface="Avenir"/>
                <a:sym typeface="Avenir"/>
              </a:rPr>
              <a:t>Luxemburg </a:t>
            </a: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z roku na rok jest w rankingu coraz wyżej.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23" name="Google Shape;323;g21e258fb35a_2_75"/>
          <p:cNvGrpSpPr/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</p:grpSpPr>
        <p:sp>
          <p:nvSpPr>
            <p:cNvPr id="324" name="Google Shape;324;g21e258fb35a_2_75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21e258fb35a_2_75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21e258fb35a_2_75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g21e258fb35a_2_75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1e258fb35a_2_75"/>
          <p:cNvSpPr/>
          <p:nvPr/>
        </p:nvSpPr>
        <p:spPr>
          <a:xfrm>
            <a:off x="6260025" y="1170000"/>
            <a:ext cx="5435100" cy="52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braz zawierający wykres&#10;&#10;Opis wygenerowany automatycznie" id="329" name="Google Shape;329;g21e258fb35a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900" y="1352484"/>
            <a:ext cx="5017601" cy="456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e258fb35a_2_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1e258fb35a_2_89"/>
          <p:cNvSpPr/>
          <p:nvPr/>
        </p:nvSpPr>
        <p:spPr>
          <a:xfrm flipH="1" rot="3967198">
            <a:off x="8631348" y="490493"/>
            <a:ext cx="2987899" cy="2987899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1e258fb35a_2_89"/>
          <p:cNvSpPr txBox="1"/>
          <p:nvPr>
            <p:ph type="title"/>
          </p:nvPr>
        </p:nvSpPr>
        <p:spPr>
          <a:xfrm>
            <a:off x="513683" y="127293"/>
            <a:ext cx="7172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l-PL" sz="3000">
                <a:latin typeface="Avenir"/>
                <a:ea typeface="Avenir"/>
                <a:cs typeface="Avenir"/>
                <a:sym typeface="Avenir"/>
              </a:rPr>
              <a:t>Które kraje mają mniej szczęścia?</a:t>
            </a:r>
            <a:endParaRPr b="1"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Google Shape;337;g21e258fb35a_2_89"/>
          <p:cNvSpPr/>
          <p:nvPr/>
        </p:nvSpPr>
        <p:spPr>
          <a:xfrm flipH="1">
            <a:off x="0" y="5486400"/>
            <a:ext cx="2672863" cy="1371600"/>
          </a:xfrm>
          <a:custGeom>
            <a:rect b="b" l="l" r="r" t="t"/>
            <a:pathLst>
              <a:path extrusionOk="0" h="1371600" w="2672863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braz zawierający wykres&#10;&#10;Opis wygenerowany automatycznie" id="338" name="Google Shape;338;g21e258fb35a_2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149" y="1348651"/>
            <a:ext cx="5482045" cy="5065305"/>
          </a:xfrm>
          <a:custGeom>
            <a:rect b="b" l="l" r="r" t="t"/>
            <a:pathLst>
              <a:path extrusionOk="0" h="5643794" w="4777381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9" name="Google Shape;339;g21e258fb35a_2_89"/>
          <p:cNvSpPr txBox="1"/>
          <p:nvPr>
            <p:ph idx="1" type="body"/>
          </p:nvPr>
        </p:nvSpPr>
        <p:spPr>
          <a:xfrm>
            <a:off x="896006" y="1766008"/>
            <a:ext cx="5107200" cy="4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Na ostatnim miejscu od 4 lat jest </a:t>
            </a:r>
            <a:r>
              <a:rPr b="1" lang="pl-PL" sz="1600">
                <a:latin typeface="Avenir"/>
                <a:ea typeface="Avenir"/>
                <a:cs typeface="Avenir"/>
                <a:sym typeface="Avenir"/>
              </a:rPr>
              <a:t>Bułgaria</a:t>
            </a: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.  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Kolejne miejsca należą do </a:t>
            </a:r>
            <a:r>
              <a:rPr b="1" lang="pl-PL" sz="1600">
                <a:latin typeface="Avenir"/>
                <a:ea typeface="Avenir"/>
                <a:cs typeface="Avenir"/>
                <a:sym typeface="Avenir"/>
              </a:rPr>
              <a:t>Grecji </a:t>
            </a: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i </a:t>
            </a:r>
            <a:r>
              <a:rPr b="1" lang="pl-PL" sz="1600">
                <a:latin typeface="Avenir"/>
                <a:ea typeface="Avenir"/>
                <a:cs typeface="Avenir"/>
                <a:sym typeface="Avenir"/>
              </a:rPr>
              <a:t>Chorwacji</a:t>
            </a: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l-PL" sz="1600">
                <a:latin typeface="Avenir"/>
                <a:ea typeface="Avenir"/>
                <a:cs typeface="Avenir"/>
                <a:sym typeface="Avenir"/>
              </a:rPr>
              <a:t>Polska </a:t>
            </a:r>
            <a:r>
              <a:rPr lang="pl-PL" sz="1600">
                <a:latin typeface="Avenir"/>
                <a:ea typeface="Avenir"/>
                <a:cs typeface="Avenir"/>
                <a:sym typeface="Avenir"/>
              </a:rPr>
              <a:t>w 2019 roku zajmowała 16 miejsce i z roku na rok spada w rankingu.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e258fb35a_2_98"/>
          <p:cNvSpPr txBox="1"/>
          <p:nvPr>
            <p:ph type="title"/>
          </p:nvPr>
        </p:nvSpPr>
        <p:spPr>
          <a:xfrm>
            <a:off x="522027" y="12515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3000">
                <a:latin typeface="Avenir"/>
                <a:ea typeface="Avenir"/>
                <a:cs typeface="Avenir"/>
                <a:sym typeface="Avenir"/>
              </a:rPr>
              <a:t>Jak Europejczycy oceniają szczęście?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braz zawierający wykres&#10;&#10;Opis wygenerowany automatycznie" id="345" name="Google Shape;345;g21e258fb35a_2_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56" y="1717719"/>
            <a:ext cx="5252700" cy="478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wykres&#10;&#10;Opis wygenerowany automatycznie" id="346" name="Google Shape;346;g21e258fb35a_2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192" y="1693766"/>
            <a:ext cx="5101086" cy="479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1d172a8ca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1d172a8ca7_0_30"/>
          <p:cNvSpPr txBox="1"/>
          <p:nvPr/>
        </p:nvSpPr>
        <p:spPr>
          <a:xfrm>
            <a:off x="1138200" y="2587094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 Cię nie zabije…</a:t>
            </a:r>
            <a:endParaRPr b="1" sz="33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3" name="Google Shape;353;g21d172a8ca7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 txBox="1"/>
          <p:nvPr>
            <p:ph type="title"/>
          </p:nvPr>
        </p:nvSpPr>
        <p:spPr>
          <a:xfrm>
            <a:off x="542322" y="310620"/>
            <a:ext cx="561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Co nas (ludzkość) nie zabije to nas wzmocni!</a:t>
            </a:r>
            <a:endParaRPr/>
          </a:p>
        </p:txBody>
      </p:sp>
      <p:sp>
        <p:nvSpPr>
          <p:cNvPr id="359" name="Google Shape;359;p4"/>
          <p:cNvSpPr txBox="1"/>
          <p:nvPr>
            <p:ph idx="1" type="body"/>
          </p:nvPr>
        </p:nvSpPr>
        <p:spPr>
          <a:xfrm>
            <a:off x="533399" y="1773071"/>
            <a:ext cx="5473800" cy="5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l-PL" sz="1200">
                <a:latin typeface="Avenir"/>
                <a:ea typeface="Avenir"/>
                <a:cs typeface="Avenir"/>
                <a:sym typeface="Avenir"/>
              </a:rPr>
              <a:t>Mimo pandemii i liczby śmiertelnych ofiar, społecznej izolacji (lockdown), utraty pracy, a także wielu innych konsekwencji jakie ze sobą przyniosła, analiza rankingów i wysokości wskaźnika Happiness score z 2019, 2020 i 2021 roku wykazują </a:t>
            </a:r>
            <a:r>
              <a:rPr b="1" lang="pl-PL" sz="1200">
                <a:latin typeface="Avenir"/>
                <a:ea typeface="Avenir"/>
                <a:cs typeface="Avenir"/>
                <a:sym typeface="Avenir"/>
              </a:rPr>
              <a:t>niewielką różnicę</a:t>
            </a:r>
            <a:r>
              <a:rPr lang="pl-PL" sz="1200">
                <a:latin typeface="Avenir"/>
                <a:ea typeface="Avenir"/>
                <a:cs typeface="Avenir"/>
                <a:sym typeface="Avenir"/>
              </a:rPr>
              <a:t>, co może wskazywać, że epidemia miała </a:t>
            </a:r>
            <a:r>
              <a:rPr b="1" lang="pl-PL" sz="1200">
                <a:latin typeface="Avenir"/>
                <a:ea typeface="Avenir"/>
                <a:cs typeface="Avenir"/>
                <a:sym typeface="Avenir"/>
              </a:rPr>
              <a:t>niewielki wpływ </a:t>
            </a:r>
            <a:r>
              <a:rPr lang="pl-PL" sz="1200">
                <a:latin typeface="Avenir"/>
                <a:ea typeface="Avenir"/>
                <a:cs typeface="Avenir"/>
                <a:sym typeface="Avenir"/>
              </a:rPr>
              <a:t>na wskaźnik szczęścia dla wszystkich krajów.</a:t>
            </a:r>
            <a:endParaRPr/>
          </a:p>
        </p:txBody>
      </p:sp>
      <p:pic>
        <p:nvPicPr>
          <p:cNvPr id="360" name="Google Shape;36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850" y="0"/>
            <a:ext cx="4359150" cy="25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850" y="2267875"/>
            <a:ext cx="4359150" cy="25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850" y="4419725"/>
            <a:ext cx="4359150" cy="254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1fca52641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305" y="1686350"/>
            <a:ext cx="6640476" cy="50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1fca52641e_1_0"/>
          <p:cNvSpPr txBox="1"/>
          <p:nvPr>
            <p:ph type="title"/>
          </p:nvPr>
        </p:nvSpPr>
        <p:spPr>
          <a:xfrm>
            <a:off x="542322" y="132061"/>
            <a:ext cx="561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A jeżeli nie pandemia to co?</a:t>
            </a:r>
            <a:endParaRPr/>
          </a:p>
        </p:txBody>
      </p:sp>
      <p:pic>
        <p:nvPicPr>
          <p:cNvPr id="369" name="Google Shape;369;g21fca52641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511" y="2610995"/>
            <a:ext cx="577249" cy="64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1fca52641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798" y="3429001"/>
            <a:ext cx="828975" cy="8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1fca52641e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675" y="4446045"/>
            <a:ext cx="1389225" cy="10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1fca52641e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0371" y="2732100"/>
            <a:ext cx="34700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1fca52641e_1_0"/>
          <p:cNvSpPr txBox="1"/>
          <p:nvPr/>
        </p:nvSpPr>
        <p:spPr>
          <a:xfrm>
            <a:off x="1552275" y="1872375"/>
            <a:ext cx="7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latin typeface="Avenir"/>
                <a:ea typeface="Avenir"/>
                <a:cs typeface="Avenir"/>
                <a:sym typeface="Avenir"/>
              </a:rPr>
              <a:t>2016?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4" name="Google Shape;374;g21fca52641e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2753" y="2899475"/>
            <a:ext cx="283276" cy="2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"/>
          <p:cNvSpPr txBox="1"/>
          <p:nvPr>
            <p:ph type="title"/>
          </p:nvPr>
        </p:nvSpPr>
        <p:spPr>
          <a:xfrm>
            <a:off x="875822" y="393820"/>
            <a:ext cx="584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Badanie korelacji </a:t>
            </a:r>
            <a:endParaRPr/>
          </a:p>
        </p:txBody>
      </p:sp>
      <p:pic>
        <p:nvPicPr>
          <p:cNvPr id="380" name="Google Shape;3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2" y="1694225"/>
            <a:ext cx="5163779" cy="516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"/>
          <p:cNvSpPr txBox="1"/>
          <p:nvPr/>
        </p:nvSpPr>
        <p:spPr>
          <a:xfrm>
            <a:off x="417775" y="1334625"/>
            <a:ext cx="532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300">
                <a:latin typeface="Avenir"/>
                <a:ea typeface="Avenir"/>
                <a:cs typeface="Avenir"/>
                <a:sym typeface="Avenir"/>
              </a:rPr>
              <a:t>Badanie korelacji pomiędzy poszczególnymi wskaźnikami dla 2020</a:t>
            </a:r>
            <a:endParaRPr b="1" sz="13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2" name="Google Shape;38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122" y="1694225"/>
            <a:ext cx="5163779" cy="516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"/>
          <p:cNvSpPr txBox="1"/>
          <p:nvPr/>
        </p:nvSpPr>
        <p:spPr>
          <a:xfrm>
            <a:off x="6723425" y="1334625"/>
            <a:ext cx="532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300">
                <a:latin typeface="Avenir"/>
                <a:ea typeface="Avenir"/>
                <a:cs typeface="Avenir"/>
                <a:sym typeface="Avenir"/>
              </a:rPr>
              <a:t>Badanie korelacji pomiędzy poszczególnymi wskaźnikami dla 2021</a:t>
            </a:r>
            <a:endParaRPr b="1" sz="13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0034b8c15_0_4"/>
          <p:cNvSpPr txBox="1"/>
          <p:nvPr>
            <p:ph type="title"/>
          </p:nvPr>
        </p:nvSpPr>
        <p:spPr>
          <a:xfrm>
            <a:off x="875822" y="393820"/>
            <a:ext cx="584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Badanie korelacji </a:t>
            </a:r>
            <a:endParaRPr/>
          </a:p>
        </p:txBody>
      </p:sp>
      <p:sp>
        <p:nvSpPr>
          <p:cNvPr id="389" name="Google Shape;389;g220034b8c15_0_4"/>
          <p:cNvSpPr txBox="1"/>
          <p:nvPr>
            <p:ph idx="1" type="body"/>
          </p:nvPr>
        </p:nvSpPr>
        <p:spPr>
          <a:xfrm>
            <a:off x="879767" y="1773775"/>
            <a:ext cx="9662400" cy="5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Badanie korelacji pomiędzy poszczególnymi wskaźnikami dla lat 2020 i 2021 wykazało, że: </a:t>
            </a:r>
            <a:endParaRPr sz="1500"/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Najsilniejszy związek występuje pomiędzy PKB na mieszkańca kraju, oczekiwaną długością życia w zdrowiu, pomocą socjalną.</a:t>
            </a:r>
            <a:endParaRPr sz="1500"/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l-PL" sz="1500">
                <a:latin typeface="Avenir"/>
                <a:ea typeface="Avenir"/>
                <a:cs typeface="Avenir"/>
                <a:sym typeface="Avenir"/>
              </a:rPr>
              <a:t>Wnioski:</a:t>
            </a: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 </a:t>
            </a:r>
            <a:br>
              <a:rPr lang="pl-PL" sz="1500">
                <a:latin typeface="Avenir"/>
                <a:ea typeface="Avenir"/>
                <a:cs typeface="Avenir"/>
                <a:sym typeface="Avenir"/>
              </a:rPr>
            </a:b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- PKB określa wsparcie społeczne i średnią długość życia w zdrowiu, </a:t>
            </a:r>
            <a:br>
              <a:rPr lang="pl-PL" sz="1500">
                <a:latin typeface="Avenir"/>
                <a:ea typeface="Avenir"/>
                <a:cs typeface="Avenir"/>
                <a:sym typeface="Avenir"/>
              </a:rPr>
            </a:b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- Wsparcie społeczne ma bezpośredni wpływ na długość naszego życia, </a:t>
            </a:r>
            <a:endParaRPr sz="1500"/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- Postrzeganie korupcji ma negatywny wpływ na wszystkie inne kategorie. </a:t>
            </a:r>
            <a:endParaRPr sz="1500"/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1500">
                <a:latin typeface="Avenir"/>
                <a:ea typeface="Avenir"/>
                <a:cs typeface="Avenir"/>
                <a:sym typeface="Avenir"/>
              </a:rPr>
              <a:t> </a:t>
            </a:r>
            <a:endParaRPr sz="1500"/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water, outdoor, yellow&#10;&#10;Description automatically generated" id="242" name="Google Shape;242;g21e5a5fea7b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7351" y="0"/>
            <a:ext cx="4574302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1e5a5fea7b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475" y="2757750"/>
            <a:ext cx="4328951" cy="1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1e5a5fea7b_3_1"/>
          <p:cNvSpPr txBox="1"/>
          <p:nvPr>
            <p:ph idx="1" type="body"/>
          </p:nvPr>
        </p:nvSpPr>
        <p:spPr>
          <a:xfrm>
            <a:off x="8875300" y="1705325"/>
            <a:ext cx="1802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000">
                <a:latin typeface="Avenir"/>
                <a:ea typeface="Avenir"/>
                <a:cs typeface="Avenir"/>
                <a:sym typeface="Avenir"/>
              </a:rPr>
              <a:t>146 państw</a:t>
            </a:r>
            <a:endParaRPr sz="2000"/>
          </a:p>
        </p:txBody>
      </p:sp>
      <p:sp>
        <p:nvSpPr>
          <p:cNvPr id="245" name="Google Shape;245;g21e5a5fea7b_3_1"/>
          <p:cNvSpPr txBox="1"/>
          <p:nvPr>
            <p:ph idx="1" type="body"/>
          </p:nvPr>
        </p:nvSpPr>
        <p:spPr>
          <a:xfrm>
            <a:off x="4863250" y="1705325"/>
            <a:ext cx="1802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000">
                <a:latin typeface="Avenir"/>
                <a:ea typeface="Avenir"/>
                <a:cs typeface="Avenir"/>
                <a:sym typeface="Avenir"/>
              </a:rPr>
              <a:t>7 wskaźników</a:t>
            </a:r>
            <a:endParaRPr sz="2000"/>
          </a:p>
        </p:txBody>
      </p:sp>
      <p:sp>
        <p:nvSpPr>
          <p:cNvPr id="246" name="Google Shape;246;g21e5a5fea7b_3_1"/>
          <p:cNvSpPr txBox="1"/>
          <p:nvPr>
            <p:ph idx="1" type="body"/>
          </p:nvPr>
        </p:nvSpPr>
        <p:spPr>
          <a:xfrm>
            <a:off x="5001513" y="4822075"/>
            <a:ext cx="2294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000">
                <a:latin typeface="Avenir"/>
                <a:ea typeface="Avenir"/>
                <a:cs typeface="Avenir"/>
                <a:sym typeface="Avenir"/>
              </a:rPr>
              <a:t>Gallup World Poll</a:t>
            </a:r>
            <a:endParaRPr sz="2000"/>
          </a:p>
        </p:txBody>
      </p:sp>
      <p:sp>
        <p:nvSpPr>
          <p:cNvPr id="247" name="Google Shape;247;g21e5a5fea7b_3_1"/>
          <p:cNvSpPr txBox="1"/>
          <p:nvPr>
            <p:ph idx="1" type="body"/>
          </p:nvPr>
        </p:nvSpPr>
        <p:spPr>
          <a:xfrm>
            <a:off x="8629288" y="4822075"/>
            <a:ext cx="22941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000">
                <a:latin typeface="Avenir"/>
                <a:ea typeface="Avenir"/>
                <a:cs typeface="Avenir"/>
                <a:sym typeface="Avenir"/>
              </a:rPr>
              <a:t>10 Edycji</a:t>
            </a:r>
            <a:endParaRPr sz="2000"/>
          </a:p>
        </p:txBody>
      </p:sp>
      <p:sp>
        <p:nvSpPr>
          <p:cNvPr id="248" name="Google Shape;248;g21e5a5fea7b_3_1"/>
          <p:cNvSpPr/>
          <p:nvPr/>
        </p:nvSpPr>
        <p:spPr>
          <a:xfrm flipH="1" rot="-6148733">
            <a:off x="10539752" y="-1074037"/>
            <a:ext cx="2987784" cy="2987784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1e5a5fea7b_3_1"/>
          <p:cNvSpPr txBox="1"/>
          <p:nvPr/>
        </p:nvSpPr>
        <p:spPr>
          <a:xfrm>
            <a:off x="540000" y="1697575"/>
            <a:ext cx="3650100" cy="4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Raport „</a:t>
            </a:r>
            <a:r>
              <a:rPr b="1"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World Happiness Report” powstaje od 10 lat na zlecenie i pod egidą ONZ, wyniki zawsze ogłaszane są 20 marca – w Międzynarodowy Dzień Szczęścia. W 2022 roku przeanalizowano sytuację w 146 krajach.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Rankingi szczęścia narodowego opierają się na badaniu drabinkowym Cantrila przeprowadzonym na całym świecie przez firmę badawczą Gallup, Inc. Reprezentatywne dla kraju próby respondentów są proszone o zastanowienie się nad drabiną, przy czym najlepsze możliwe życie to dla nich 10, a najgorsze możliwe życie to 0. Następnie proszeni są o ocenę własnego obecnego życia w tej skali od 0 do 10.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g21e5a5fea7b_3_1"/>
          <p:cNvSpPr txBox="1"/>
          <p:nvPr>
            <p:ph type="title"/>
          </p:nvPr>
        </p:nvSpPr>
        <p:spPr>
          <a:xfrm>
            <a:off x="511723" y="204701"/>
            <a:ext cx="5830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Intro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"/>
          <p:cNvSpPr txBox="1"/>
          <p:nvPr>
            <p:ph type="title"/>
          </p:nvPr>
        </p:nvSpPr>
        <p:spPr>
          <a:xfrm>
            <a:off x="900053" y="39828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Wnioski</a:t>
            </a:r>
            <a:endParaRPr/>
          </a:p>
        </p:txBody>
      </p:sp>
      <p:sp>
        <p:nvSpPr>
          <p:cNvPr id="395" name="Google Shape;395;p6"/>
          <p:cNvSpPr txBox="1"/>
          <p:nvPr>
            <p:ph idx="1" type="body"/>
          </p:nvPr>
        </p:nvSpPr>
        <p:spPr>
          <a:xfrm>
            <a:off x="914399" y="1436914"/>
            <a:ext cx="6422700" cy="5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0027" lvl="0" marL="22860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ourier New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Finlandia utrzymuje najwyższy poziom wskaźnika Happiness Score podczas gdy Afganistan jest krajem o najniższym poziomie wskaźnika szczęścia (nie zmieniają się państwa, które są na podium). </a:t>
            </a:r>
            <a:endParaRPr/>
          </a:p>
          <a:p>
            <a:pPr indent="-220027" lvl="0" marL="2286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ourier New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Region świata najbardziej atrakcyjny jako miejsce do życia to Skandynawia. </a:t>
            </a:r>
            <a:endParaRPr/>
          </a:p>
          <a:p>
            <a:pPr indent="-220027" lvl="0" marL="2286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ourier New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Rejon świata w którym  warunki do życia zdają się być najtrudniejsze to poza Afganistanem Afryka Subsaharyjska.</a:t>
            </a:r>
            <a:endParaRPr/>
          </a:p>
          <a:p>
            <a:pPr indent="-220027" lvl="0" marL="2286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Courier New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Regularny spadek poziomu szczęścia w Polsce.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220027" lvl="0" marL="2286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venir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Najgorsze miejsce w Europie Zachodniej to północny Cypr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220027" lvl="0" marL="2286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venir"/>
              <a:buChar char="o"/>
            </a:pP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COVID-19 nie miał istotnego wpływu na spadek szczęścia </a:t>
            </a:r>
            <a:br>
              <a:rPr lang="pl-PL" sz="1800">
                <a:latin typeface="Avenir"/>
                <a:ea typeface="Avenir"/>
                <a:cs typeface="Avenir"/>
                <a:sym typeface="Avenir"/>
              </a:rPr>
            </a:br>
            <a:r>
              <a:rPr lang="pl-PL" sz="1800">
                <a:latin typeface="Avenir"/>
                <a:ea typeface="Avenir"/>
                <a:cs typeface="Avenir"/>
                <a:sym typeface="Avenir"/>
              </a:rPr>
              <a:t>w poszczególnych krajach. 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sky, outdoor, blue&#10;&#10;Description automatically generated" id="396" name="Google Shape;3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20034b8c1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20034b8c15_0_12"/>
          <p:cNvSpPr txBox="1"/>
          <p:nvPr/>
        </p:nvSpPr>
        <p:spPr>
          <a:xfrm>
            <a:off x="1138200" y="2598317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Dziękujemy za uwagę!</a:t>
            </a:r>
            <a:endParaRPr b="1" sz="33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3" name="Google Shape;403;g220034b8c1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1d172a8ca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d172a8ca7_0_4"/>
          <p:cNvSpPr txBox="1"/>
          <p:nvPr/>
        </p:nvSpPr>
        <p:spPr>
          <a:xfrm>
            <a:off x="1138200" y="2629175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Gdzie szukać szczęścia?</a:t>
            </a:r>
            <a:endParaRPr b="1" sz="33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g21d172a8ca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62" name="Google Shape;262;g21db824d8ae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262" y="1170000"/>
            <a:ext cx="6640764" cy="55779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1db824d8ae_1_75"/>
          <p:cNvSpPr txBox="1"/>
          <p:nvPr/>
        </p:nvSpPr>
        <p:spPr>
          <a:xfrm>
            <a:off x="540000" y="1779025"/>
            <a:ext cx="4131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Finlandia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osiągająca 7,821 zajęła pierwsze miejsce w światowym raporcie dotyczącym szczęścia w 2022 r. Za nią plasują się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Dania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i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Islandia,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odpowiednio na drugim </a:t>
            </a:r>
            <a:b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 </a:t>
            </a: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trzecim 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miejscu.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Szwajcaria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8"/>
              </a:rPr>
              <a:t>Holandia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9"/>
              </a:rPr>
              <a:t>Luksemburg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0"/>
              </a:rPr>
              <a:t>Szwecja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1"/>
              </a:rPr>
              <a:t>Norwegia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 </a:t>
            </a:r>
            <a:r>
              <a:rPr i="0" lang="pl-PL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2"/>
              </a:rPr>
              <a:t>Izrael</a:t>
            </a:r>
            <a:r>
              <a:rPr i="0" lang="pl-PL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i </a:t>
            </a:r>
            <a:endParaRPr i="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u="sng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3"/>
              </a:rPr>
              <a:t>Nowa Zelandia</a:t>
            </a: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znalazły się w pierwszej dziesiątce „najszczęśliwszych” krajów na świecie.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Spośród 146 krajów sklasyfikowanych w raporcie </a:t>
            </a:r>
            <a:r>
              <a:rPr lang="pl-PL" u="sng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4"/>
              </a:rPr>
              <a:t>Afganistan</a:t>
            </a: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uzyskał najniższy wynik 2,404 i został sklasyfikowany jako najmniej „szczęśliwy” kraj na świecie w 2022 r.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g21db824d8ae_1_75"/>
          <p:cNvSpPr txBox="1"/>
          <p:nvPr>
            <p:ph idx="4294967295" type="title"/>
          </p:nvPr>
        </p:nvSpPr>
        <p:spPr>
          <a:xfrm>
            <a:off x="521973" y="228601"/>
            <a:ext cx="5830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Gdzie szukać szczęścia :)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db824d8ae_1_82"/>
          <p:cNvSpPr txBox="1"/>
          <p:nvPr/>
        </p:nvSpPr>
        <p:spPr>
          <a:xfrm>
            <a:off x="531982" y="1357200"/>
            <a:ext cx="1067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231F2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Do konstruowania rankingu wykorzystywane są takie zmienne jak PKB per capita, oczekiwana długość życia, jakość </a:t>
            </a:r>
            <a:r>
              <a:rPr lang="pl-PL" sz="1200">
                <a:solidFill>
                  <a:srgbClr val="A5181C"/>
                </a:solidFill>
                <a:highlight>
                  <a:srgbClr val="FFFFFF"/>
                </a:highlight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polityki</a:t>
            </a:r>
            <a:r>
              <a:rPr lang="pl-PL" sz="1200">
                <a:solidFill>
                  <a:srgbClr val="231F2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socjalnej państwa, wolność dokonywania wyborów, hojność  czy poziom społecznie obserwowanej korupcji oraz odniesienie do </a:t>
            </a:r>
            <a:r>
              <a:rPr lang="pl-PL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dystopii czyli hipotetycznego kraju o wartościach równych najniższym światowym średnim krajowym dla każdego z sześciu czynników wymienionych powyżej. W łącznej ocenie </a:t>
            </a:r>
            <a:r>
              <a:rPr lang="pl-PL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uwzględnia</a:t>
            </a:r>
            <a:r>
              <a:rPr lang="pl-PL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się tzw. </a:t>
            </a:r>
            <a:r>
              <a:rPr lang="pl-PL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pozostałości</a:t>
            </a:r>
            <a:r>
              <a:rPr lang="pl-PL" sz="1200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czyli reszty lub niewyjaśnione komponenty, które różnią się w zależności od kraju, odzwierciedlając zakres, w jakim sześć zmiennych nadmiernie lub niedostatecznie wyjaśnia średnie oceny życia.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g21db824d8ae_1_82"/>
          <p:cNvSpPr txBox="1"/>
          <p:nvPr>
            <p:ph idx="4294967295" type="title"/>
          </p:nvPr>
        </p:nvSpPr>
        <p:spPr>
          <a:xfrm>
            <a:off x="554716" y="322996"/>
            <a:ext cx="10515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Jak oceniane jest szczęście?</a:t>
            </a:r>
            <a:endParaRPr/>
          </a:p>
        </p:txBody>
      </p:sp>
      <p:pic>
        <p:nvPicPr>
          <p:cNvPr id="271" name="Google Shape;271;g21db824d8ae_1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266" y="2554920"/>
            <a:ext cx="10555977" cy="44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db824d8ae_1_88"/>
          <p:cNvSpPr txBox="1"/>
          <p:nvPr>
            <p:ph idx="1" type="body"/>
          </p:nvPr>
        </p:nvSpPr>
        <p:spPr>
          <a:xfrm>
            <a:off x="553800" y="1787900"/>
            <a:ext cx="3472200" cy="5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None/>
            </a:pPr>
            <a:r>
              <a:rPr i="0" lang="pl-PL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Od 2018 r. cztery razy z rzędu pierwsze miejsce w zestawieniu World Happiness Report zajmowała Finlandia. Dobra passa Finów trwa. </a:t>
            </a:r>
            <a:r>
              <a:rPr lang="pl-PL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</a:t>
            </a:r>
            <a:r>
              <a:rPr i="0" lang="pl-PL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2022 r. Finlandia po raz kolejny została uznana za najszczęśliwszy kraj na świecie, </a:t>
            </a:r>
            <a:r>
              <a:rPr lang="pl-PL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</a:t>
            </a:r>
            <a:r>
              <a:rPr i="0" lang="pl-PL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rugie miejsce ponownie zajęła Dania, a trzecie Islandia. Kraina gejzerów awansowała o jedno miejsce w górę względem zeszłorocznego zestawienia. Duży spadek w ostatnich latach zanotowała Norwegia oraz Kanada odpowiednio 8 i 16 miejsce w 2022 roku.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7" name="Google Shape;277;g21db824d8ae_1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425" y="4749325"/>
            <a:ext cx="2624326" cy="17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1db824d8ae_1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475" y="2074500"/>
            <a:ext cx="6573826" cy="47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1db824d8ae_1_88"/>
          <p:cNvSpPr txBox="1"/>
          <p:nvPr>
            <p:ph type="title"/>
          </p:nvPr>
        </p:nvSpPr>
        <p:spPr>
          <a:xfrm>
            <a:off x="531057" y="222805"/>
            <a:ext cx="9486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Czy szczęście jest trwałe ?</a:t>
            </a:r>
            <a:endParaRPr b="1" sz="2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1db824d8ae_1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50" y="4328000"/>
            <a:ext cx="10483548" cy="25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1db824d8ae_1_95"/>
          <p:cNvSpPr txBox="1"/>
          <p:nvPr/>
        </p:nvSpPr>
        <p:spPr>
          <a:xfrm>
            <a:off x="531969" y="1204119"/>
            <a:ext cx="6070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 ramach badania każde z Państw zostało zaklasyfikowane do jednego z regionów.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Badanie wykazało bardzo wyraźne różnice pomiędzy poszczególnymi regionami oraz pomiędzy państwami w danym regionie. Pierwszą dziesiątkę zdominowała Europa Zachodnia, która zajęła pierwsze 8 miejsc mimo, to regionem z najlepszą średnią jest Północna Ameryka wraz z Australią i Nową Zelandia (najlepsza w  tym regionie, ale dopiero 10 w ogólnym zestawieniu).</a:t>
            </a:r>
            <a:r>
              <a:rPr lang="pl-PL" sz="120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pl-PL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Dobrym przykładem na przedstawienie znaczącego zróżnicowania w ramach danego regionu jest Izrael, którego wynik jest zdecydowanie lepszy niż średnia dla regionu, który reprezentuje (7,36 vs 5,17).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g21db824d8ae_1_95"/>
          <p:cNvSpPr txBox="1"/>
          <p:nvPr>
            <p:ph idx="4294967295" type="title"/>
          </p:nvPr>
        </p:nvSpPr>
        <p:spPr>
          <a:xfrm>
            <a:off x="534527" y="11714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2800">
                <a:latin typeface="Avenir"/>
                <a:ea typeface="Avenir"/>
                <a:cs typeface="Avenir"/>
                <a:sym typeface="Avenir"/>
              </a:rPr>
              <a:t>Szczęśliwe Regiony ☺</a:t>
            </a:r>
            <a:endParaRPr b="1" sz="2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7" name="Google Shape;287;g21db824d8ae_1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518" y="1007275"/>
            <a:ext cx="4166885" cy="39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1d172a8ca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1d172a8ca7_0_16"/>
          <p:cNvSpPr txBox="1"/>
          <p:nvPr/>
        </p:nvSpPr>
        <p:spPr>
          <a:xfrm>
            <a:off x="895253" y="2353070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Gdzie ze szczęściem nie po drodze?</a:t>
            </a:r>
            <a:endParaRPr b="1" sz="31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4" name="Google Shape;294;g21d172a8ca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20034b8dd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800" y="1117600"/>
            <a:ext cx="6644650" cy="56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20034b8ddf_0_0"/>
          <p:cNvSpPr txBox="1"/>
          <p:nvPr/>
        </p:nvSpPr>
        <p:spPr>
          <a:xfrm>
            <a:off x="450900" y="64525"/>
            <a:ext cx="11290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Ten most </a:t>
            </a:r>
            <a:r>
              <a:rPr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saddest</a:t>
            </a:r>
            <a:r>
              <a:rPr lang="pl-PL" sz="31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 countries in the world</a:t>
            </a:r>
            <a:endParaRPr sz="31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2023-03-11T21:04:38Z</dcterms:created>
  <dc:creator>Maria Żarnecka-Sitek</dc:creator>
</cp:coreProperties>
</file>